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sldIdLst>
    <p:sldId id="256" r:id="rId2"/>
  </p:sldIdLst>
  <p:sldSz cx="43200638" cy="32399288"/>
  <p:notesSz cx="6858000" cy="9144000"/>
  <p:defaultTextStyle>
    <a:defPPr>
      <a:defRPr lang="en-US"/>
    </a:defPPr>
    <a:lvl1pPr algn="l" defTabSz="4319588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159000" indent="-1473200" algn="l" defTabSz="4319588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319588" indent="-2947988" algn="l" defTabSz="4319588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478588" indent="-4421188" algn="l" defTabSz="4319588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8639175" indent="-5895975" algn="l" defTabSz="4319588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>
          <p15:clr>
            <a:srgbClr val="A4A3A4"/>
          </p15:clr>
        </p15:guide>
        <p15:guide id="2" pos="13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FFF"/>
    <a:srgbClr val="004A8D"/>
    <a:srgbClr val="245A9A"/>
    <a:srgbClr val="014A8E"/>
    <a:srgbClr val="D6D1D3"/>
    <a:srgbClr val="FFFFFF"/>
    <a:srgbClr val="727276"/>
    <a:srgbClr val="008B80"/>
    <a:srgbClr val="003764"/>
    <a:srgbClr val="F15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8" autoAdjust="0"/>
    <p:restoredTop sz="94353" autoAdjust="0"/>
  </p:normalViewPr>
  <p:slideViewPr>
    <p:cSldViewPr snapToGrid="0">
      <p:cViewPr varScale="1">
        <p:scale>
          <a:sx n="28" d="100"/>
          <a:sy n="28" d="100"/>
        </p:scale>
        <p:origin x="612" y="180"/>
      </p:cViewPr>
      <p:guideLst>
        <p:guide orient="horz" pos="10204"/>
        <p:guide pos="1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2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30584547"/>
            <a:ext cx="43209691" cy="1832202"/>
            <a:chOff x="0" y="30584547"/>
            <a:chExt cx="43209691" cy="18322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7714" y="30990312"/>
              <a:ext cx="3383280" cy="118872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30584547"/>
              <a:ext cx="43200638" cy="1832202"/>
            </a:xfrm>
            <a:prstGeom prst="rect">
              <a:avLst/>
            </a:prstGeom>
            <a:solidFill>
              <a:srgbClr val="D6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643563" y="30658043"/>
              <a:ext cx="4566128" cy="17587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36954443" y="30658043"/>
              <a:ext cx="1685109" cy="175870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 flipH="1" flipV="1">
              <a:off x="0" y="30658043"/>
              <a:ext cx="5484398" cy="17587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Isosceles Triangle 20"/>
            <p:cNvSpPr/>
            <p:nvPr/>
          </p:nvSpPr>
          <p:spPr>
            <a:xfrm flipH="1" flipV="1">
              <a:off x="5484398" y="30658043"/>
              <a:ext cx="2023992" cy="175870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0" y="30584547"/>
              <a:ext cx="43200638" cy="0"/>
            </a:xfrm>
            <a:prstGeom prst="line">
              <a:avLst/>
            </a:prstGeom>
            <a:ln w="127000">
              <a:solidFill>
                <a:srgbClr val="7272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552" y="30937864"/>
            <a:ext cx="3973564" cy="1396117"/>
          </a:xfrm>
          <a:prstGeom prst="rect">
            <a:avLst/>
          </a:prstGeom>
        </p:spPr>
      </p:pic>
      <p:pic>
        <p:nvPicPr>
          <p:cNvPr id="4" name="Picture 3" descr="A picture containing outdoor object, sky, outdoor, web&#10;&#10;Description generated with high confidence">
            <a:extLst>
              <a:ext uri="{FF2B5EF4-FFF2-40B4-BE49-F238E27FC236}">
                <a16:creationId xmlns:a16="http://schemas.microsoft.com/office/drawing/2014/main" id="{59C591E6-E47F-4025-82DA-3C8C3EDA8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4136" b="47917"/>
          <a:stretch/>
        </p:blipFill>
        <p:spPr>
          <a:xfrm rot="10800000">
            <a:off x="-9058" y="65307"/>
            <a:ext cx="43200637" cy="5882333"/>
          </a:xfrm>
          <a:prstGeom prst="snip1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3195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3195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 Light" panose="020F0302020204030204" pitchFamily="34" charset="0"/>
        </a:defRPr>
      </a:lvl2pPr>
      <a:lvl3pPr algn="l" defTabSz="43195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 Light" panose="020F0302020204030204" pitchFamily="34" charset="0"/>
        </a:defRPr>
      </a:lvl3pPr>
      <a:lvl4pPr algn="l" defTabSz="43195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 Light" panose="020F0302020204030204" pitchFamily="34" charset="0"/>
        </a:defRPr>
      </a:lvl4pPr>
      <a:lvl5pPr algn="l" defTabSz="43195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4319588" rtl="0" fontAlgn="base">
        <a:lnSpc>
          <a:spcPct val="90000"/>
        </a:lnSpc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4319588" rtl="0" fontAlgn="base">
        <a:lnSpc>
          <a:spcPct val="90000"/>
        </a:lnSpc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4319588" rtl="0" fontAlgn="base">
        <a:lnSpc>
          <a:spcPct val="90000"/>
        </a:lnSpc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4319588" rtl="0" fontAlgn="base">
        <a:lnSpc>
          <a:spcPct val="90000"/>
        </a:lnSpc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079500" indent="-1079500" algn="l" defTabSz="4319588" rtl="0" eaLnBrk="0" fontAlgn="base" hangingPunct="0">
        <a:lnSpc>
          <a:spcPct val="90000"/>
        </a:lnSpc>
        <a:spcBef>
          <a:spcPts val="4725"/>
        </a:spcBef>
        <a:spcAft>
          <a:spcPct val="0"/>
        </a:spcAft>
        <a:buFont typeface="Arial" panose="020B0604020202020204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238500" indent="-1079500" algn="l" defTabSz="4319588" rtl="0" eaLnBrk="0" fontAlgn="base" hangingPunct="0">
        <a:lnSpc>
          <a:spcPct val="90000"/>
        </a:lnSpc>
        <a:spcBef>
          <a:spcPts val="2363"/>
        </a:spcBef>
        <a:spcAft>
          <a:spcPct val="0"/>
        </a:spcAft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088" indent="-1079500" algn="l" defTabSz="4319588" rtl="0" eaLnBrk="0" fontAlgn="base" hangingPunct="0">
        <a:lnSpc>
          <a:spcPct val="90000"/>
        </a:lnSpc>
        <a:spcBef>
          <a:spcPts val="2363"/>
        </a:spcBef>
        <a:spcAft>
          <a:spcPct val="0"/>
        </a:spcAft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lnSpc>
          <a:spcPct val="90000"/>
        </a:lnSpc>
        <a:spcBef>
          <a:spcPts val="2363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8675" indent="-1079500" algn="l" defTabSz="4319588" rtl="0" eaLnBrk="0" fontAlgn="base" hangingPunct="0">
        <a:lnSpc>
          <a:spcPct val="90000"/>
        </a:lnSpc>
        <a:spcBef>
          <a:spcPts val="2363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97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396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1996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595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mailto:marthamm@med.umich.edu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659432" y="16218682"/>
            <a:ext cx="19627773" cy="6657763"/>
          </a:xfrm>
          <a:prstGeom prst="rect">
            <a:avLst/>
          </a:prstGeom>
          <a:solidFill>
            <a:srgbClr val="FFFFFF"/>
          </a:solidFill>
          <a:ln>
            <a:solidFill>
              <a:srgbClr val="24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defTabSz="4319991" eaLnBrk="1" fontAlgn="auto" hangingPunct="1">
              <a:spcBef>
                <a:spcPts val="2494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ln w="0"/>
                <a:solidFill>
                  <a:schemeClr val="tx1"/>
                </a:solidFill>
              </a:rPr>
              <a:t>Figure 1. Example of a clinical vs. automated KBP QA plan in which potential quality improvements were possible.</a:t>
            </a:r>
            <a:endParaRPr lang="en-US" alt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8087" y="508856"/>
            <a:ext cx="35473421" cy="49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19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dirty="0">
                <a:solidFill>
                  <a:schemeClr val="bg1"/>
                </a:solidFill>
                <a:latin typeface="+mn-lt"/>
              </a:rPr>
              <a:t>Knowledge Based Quality Assurance and Improvement in Locally </a:t>
            </a:r>
            <a:r>
              <a:rPr lang="en-US" sz="7600" b="1" dirty="0" smtClean="0">
                <a:solidFill>
                  <a:schemeClr val="bg1"/>
                </a:solidFill>
                <a:latin typeface="+mn-lt"/>
              </a:rPr>
              <a:t>Advanced Lung </a:t>
            </a:r>
            <a:r>
              <a:rPr lang="en-US" sz="7600" b="1" dirty="0">
                <a:solidFill>
                  <a:schemeClr val="bg1"/>
                </a:solidFill>
                <a:latin typeface="+mn-lt"/>
              </a:rPr>
              <a:t>Cancer Radiotherapy in a Statewide Consortium of Academic and Community Practice Centers</a:t>
            </a:r>
            <a:r>
              <a:rPr lang="fr-CA" sz="8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fr-CA" sz="8000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u="sng" dirty="0">
                <a:solidFill>
                  <a:schemeClr val="bg1"/>
                </a:solidFill>
              </a:rPr>
              <a:t>M. M. Matuszak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, M. Grubb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, R. Marsh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, K. M. Masi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, D. Lack</a:t>
            </a:r>
            <a:r>
              <a:rPr lang="en-US" sz="3200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, D. A. Dryden</a:t>
            </a:r>
            <a:r>
              <a:rPr lang="en-US" sz="3200" baseline="30000" dirty="0">
                <a:solidFill>
                  <a:schemeClr val="bg1"/>
                </a:solidFill>
              </a:rPr>
              <a:t>4</a:t>
            </a:r>
            <a:r>
              <a:rPr lang="en-US" sz="3200" dirty="0">
                <a:solidFill>
                  <a:schemeClr val="bg1"/>
                </a:solidFill>
              </a:rPr>
              <a:t>, M. Wilson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, D. Jarema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, D. Tatro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, E. P. Short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, T. J. Bichay</a:t>
            </a:r>
            <a:r>
              <a:rPr lang="en-US" sz="3200" baseline="30000" dirty="0">
                <a:solidFill>
                  <a:schemeClr val="bg1"/>
                </a:solidFill>
              </a:rPr>
              <a:t>7</a:t>
            </a:r>
            <a:r>
              <a:rPr lang="en-US" sz="3200" dirty="0">
                <a:solidFill>
                  <a:schemeClr val="bg1"/>
                </a:solidFill>
              </a:rPr>
              <a:t>, J. M. </a:t>
            </a:r>
            <a:r>
              <a:rPr lang="en-US" sz="3200" dirty="0" smtClean="0">
                <a:solidFill>
                  <a:schemeClr val="bg1"/>
                </a:solidFill>
              </a:rPr>
              <a:t>Moran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, C. Fraser</a:t>
            </a:r>
            <a:r>
              <a:rPr lang="en-US" sz="3200" baseline="30000" dirty="0">
                <a:solidFill>
                  <a:schemeClr val="bg1"/>
                </a:solidFill>
              </a:rPr>
              <a:t>8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aseline="30000" dirty="0" smtClean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 K. Vineberg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, P</a:t>
            </a:r>
            <a:r>
              <a:rPr lang="en-US" sz="3200" dirty="0">
                <a:solidFill>
                  <a:schemeClr val="bg1"/>
                </a:solidFill>
              </a:rPr>
              <a:t>. A. Paximadis</a:t>
            </a:r>
            <a:r>
              <a:rPr lang="en-US" sz="3200" baseline="30000" dirty="0">
                <a:solidFill>
                  <a:schemeClr val="bg1"/>
                </a:solidFill>
              </a:rPr>
              <a:t>9</a:t>
            </a:r>
            <a:r>
              <a:rPr lang="en-US" sz="3200" dirty="0">
                <a:solidFill>
                  <a:schemeClr val="bg1"/>
                </a:solidFill>
              </a:rPr>
              <a:t>, M. M. Dominello</a:t>
            </a:r>
            <a:r>
              <a:rPr lang="en-US" sz="3200" baseline="30000" dirty="0">
                <a:solidFill>
                  <a:schemeClr val="bg1"/>
                </a:solidFill>
              </a:rPr>
              <a:t>10</a:t>
            </a:r>
            <a:r>
              <a:rPr lang="en-US" sz="3200">
                <a:solidFill>
                  <a:schemeClr val="bg1"/>
                </a:solidFill>
              </a:rPr>
              <a:t>, </a:t>
            </a:r>
            <a:endParaRPr lang="en-US" sz="3200" smtClean="0">
              <a:solidFill>
                <a:schemeClr val="bg1"/>
              </a:solidFill>
            </a:endParaRPr>
          </a:p>
          <a:p>
            <a:pPr defTabSz="4319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mtClean="0">
                <a:solidFill>
                  <a:schemeClr val="bg1"/>
                </a:solidFill>
              </a:rPr>
              <a:t>J</a:t>
            </a:r>
            <a:r>
              <a:rPr lang="en-US" sz="3200" dirty="0">
                <a:solidFill>
                  <a:schemeClr val="bg1"/>
                </a:solidFill>
              </a:rPr>
              <a:t>. D. Radawski</a:t>
            </a:r>
            <a:r>
              <a:rPr lang="en-US" sz="3200" baseline="30000" dirty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, L. L. Kestin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, L. J. Pierce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, S. Jolly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, J. A. Hayman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, T. P. Boike</a:t>
            </a:r>
            <a:r>
              <a:rPr lang="en-US" sz="3200" baseline="30000" dirty="0">
                <a:solidFill>
                  <a:schemeClr val="bg1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, and On behalf of </a:t>
            </a:r>
            <a:r>
              <a:rPr lang="en-US" sz="3200" dirty="0" smtClean="0">
                <a:solidFill>
                  <a:schemeClr val="bg1"/>
                </a:solidFill>
              </a:rPr>
              <a:t>the Michigan </a:t>
            </a:r>
            <a:r>
              <a:rPr lang="en-US" sz="3200" dirty="0">
                <a:solidFill>
                  <a:schemeClr val="bg1"/>
                </a:solidFill>
              </a:rPr>
              <a:t>Radiation Oncology Quality </a:t>
            </a:r>
            <a:r>
              <a:rPr lang="en-US" sz="3200" dirty="0" smtClean="0">
                <a:solidFill>
                  <a:schemeClr val="bg1"/>
                </a:solidFill>
              </a:rPr>
              <a:t>Consortium</a:t>
            </a:r>
            <a:r>
              <a:rPr lang="en-US" sz="2800" i="1" dirty="0">
                <a:solidFill>
                  <a:schemeClr val="bg1"/>
                </a:solidFill>
              </a:rPr>
              <a:t> 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defTabSz="4319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i="1" baseline="30000" dirty="0" smtClean="0">
              <a:solidFill>
                <a:schemeClr val="bg1"/>
              </a:solidFill>
            </a:endParaRPr>
          </a:p>
          <a:p>
            <a:pPr defTabSz="4319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baseline="30000" dirty="0" smtClean="0">
                <a:solidFill>
                  <a:schemeClr val="bg1"/>
                </a:solidFill>
              </a:rPr>
              <a:t>1</a:t>
            </a:r>
            <a:r>
              <a:rPr lang="en-US" sz="2800" i="1" dirty="0" smtClean="0">
                <a:solidFill>
                  <a:schemeClr val="bg1"/>
                </a:solidFill>
              </a:rPr>
              <a:t>Michigan </a:t>
            </a:r>
            <a:r>
              <a:rPr lang="en-US" sz="2800" i="1" dirty="0">
                <a:solidFill>
                  <a:schemeClr val="bg1"/>
                </a:solidFill>
              </a:rPr>
              <a:t>Medicine, Ann Arbor, MI, </a:t>
            </a:r>
            <a:r>
              <a:rPr lang="en-US" sz="2800" i="1" baseline="30000" dirty="0">
                <a:solidFill>
                  <a:schemeClr val="bg1"/>
                </a:solidFill>
              </a:rPr>
              <a:t>2</a:t>
            </a:r>
            <a:r>
              <a:rPr lang="en-US" sz="2800" i="1" dirty="0">
                <a:solidFill>
                  <a:schemeClr val="bg1"/>
                </a:solidFill>
              </a:rPr>
              <a:t>Karmanos Cancer Institute, Detroit, MI, </a:t>
            </a:r>
            <a:r>
              <a:rPr lang="en-US" sz="2800" i="1" baseline="30000" dirty="0">
                <a:solidFill>
                  <a:schemeClr val="bg1"/>
                </a:solidFill>
              </a:rPr>
              <a:t>3</a:t>
            </a:r>
            <a:r>
              <a:rPr lang="en-US" sz="2800" i="1" dirty="0">
                <a:solidFill>
                  <a:schemeClr val="bg1"/>
                </a:solidFill>
              </a:rPr>
              <a:t>Beaumont Health System, Troy, MI, </a:t>
            </a:r>
            <a:r>
              <a:rPr lang="en-US" sz="2800" i="1" baseline="30000" dirty="0">
                <a:solidFill>
                  <a:schemeClr val="bg1"/>
                </a:solidFill>
              </a:rPr>
              <a:t>4</a:t>
            </a:r>
            <a:r>
              <a:rPr lang="en-US" sz="2800" i="1" dirty="0">
                <a:solidFill>
                  <a:schemeClr val="bg1"/>
                </a:solidFill>
              </a:rPr>
              <a:t>McLaren Northern Michigan, Petoskey, MI, </a:t>
            </a:r>
            <a:r>
              <a:rPr lang="en-US" sz="2800" i="1" baseline="30000" dirty="0">
                <a:solidFill>
                  <a:schemeClr val="bg1"/>
                </a:solidFill>
              </a:rPr>
              <a:t>5</a:t>
            </a:r>
            <a:r>
              <a:rPr lang="en-US" sz="2800" i="1" dirty="0">
                <a:solidFill>
                  <a:schemeClr val="bg1"/>
                </a:solidFill>
              </a:rPr>
              <a:t>Michigan Healthcare Professionals, 21st Century Oncology, Farmington Hills, MI, </a:t>
            </a:r>
            <a:r>
              <a:rPr lang="en-US" sz="2800" i="1" baseline="30000" dirty="0">
                <a:solidFill>
                  <a:schemeClr val="bg1"/>
                </a:solidFill>
              </a:rPr>
              <a:t>6</a:t>
            </a:r>
            <a:r>
              <a:rPr lang="en-US" sz="2800" i="1" dirty="0">
                <a:solidFill>
                  <a:schemeClr val="bg1"/>
                </a:solidFill>
              </a:rPr>
              <a:t>Department of Radiation Oncology, Providence Cancer Center, Novi, MI, </a:t>
            </a:r>
            <a:r>
              <a:rPr lang="en-US" sz="2800" i="1" baseline="30000" dirty="0">
                <a:solidFill>
                  <a:schemeClr val="bg1"/>
                </a:solidFill>
              </a:rPr>
              <a:t>7</a:t>
            </a:r>
            <a:r>
              <a:rPr lang="en-US" sz="2800" i="1" dirty="0">
                <a:solidFill>
                  <a:schemeClr val="bg1"/>
                </a:solidFill>
              </a:rPr>
              <a:t>Saint Mary's Health Care, Ann Arbor, MI, </a:t>
            </a:r>
            <a:r>
              <a:rPr lang="en-US" sz="2800" i="1" baseline="30000" dirty="0" smtClean="0">
                <a:solidFill>
                  <a:schemeClr val="bg1"/>
                </a:solidFill>
              </a:rPr>
              <a:t>8</a:t>
            </a:r>
            <a:r>
              <a:rPr lang="en-US" sz="2800" i="1" dirty="0" smtClean="0">
                <a:solidFill>
                  <a:schemeClr val="bg1"/>
                </a:solidFill>
              </a:rPr>
              <a:t>Henry Ford Health System, Detroit, </a:t>
            </a:r>
            <a:r>
              <a:rPr lang="en-US" sz="2800" i="1" dirty="0">
                <a:solidFill>
                  <a:schemeClr val="bg1"/>
                </a:solidFill>
              </a:rPr>
              <a:t>MI, </a:t>
            </a:r>
            <a:r>
              <a:rPr lang="en-US" sz="2800" i="1" baseline="30000" dirty="0">
                <a:solidFill>
                  <a:schemeClr val="bg1"/>
                </a:solidFill>
              </a:rPr>
              <a:t>9</a:t>
            </a:r>
            <a:r>
              <a:rPr lang="en-US" sz="2800" i="1" dirty="0">
                <a:solidFill>
                  <a:schemeClr val="bg1"/>
                </a:solidFill>
              </a:rPr>
              <a:t>Lakeland Radiation Oncology, St. Joseph, MI, </a:t>
            </a:r>
            <a:r>
              <a:rPr lang="en-US" sz="2800" i="1" baseline="30000" dirty="0">
                <a:solidFill>
                  <a:schemeClr val="bg1"/>
                </a:solidFill>
              </a:rPr>
              <a:t>10</a:t>
            </a:r>
            <a:r>
              <a:rPr lang="en-US" sz="2800" i="1" dirty="0">
                <a:solidFill>
                  <a:schemeClr val="bg1"/>
                </a:solidFill>
              </a:rPr>
              <a:t>Department of Oncology, Wayne State University School of Medicine, Detroit, MI, </a:t>
            </a:r>
            <a:r>
              <a:rPr lang="en-US" sz="2800" i="1" baseline="30000" dirty="0">
                <a:solidFill>
                  <a:schemeClr val="bg1"/>
                </a:solidFill>
              </a:rPr>
              <a:t>11</a:t>
            </a:r>
            <a:r>
              <a:rPr lang="en-US" sz="2800" i="1" dirty="0">
                <a:solidFill>
                  <a:schemeClr val="bg1"/>
                </a:solidFill>
              </a:rPr>
              <a:t>West Michigan Cancer Center, Rockford, MI, </a:t>
            </a:r>
            <a:r>
              <a:rPr lang="en-US" sz="2800" i="1" baseline="30000" dirty="0">
                <a:solidFill>
                  <a:schemeClr val="bg1"/>
                </a:solidFill>
              </a:rPr>
              <a:t>12</a:t>
            </a:r>
            <a:r>
              <a:rPr lang="en-US" sz="2800" i="1" dirty="0">
                <a:solidFill>
                  <a:schemeClr val="bg1"/>
                </a:solidFill>
              </a:rPr>
              <a:t>Karmanos Cancer Network, Detroit, MI</a:t>
            </a:r>
            <a:endParaRPr lang="en-CA" sz="9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0050" y="6300957"/>
            <a:ext cx="10804525" cy="9159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9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0" b="1" dirty="0" smtClean="0">
                <a:solidFill>
                  <a:schemeClr val="bg1"/>
                </a:solidFill>
              </a:rPr>
              <a:t>PURPOSE / OBJECTIVES</a:t>
            </a:r>
            <a:endParaRPr lang="en-US" sz="525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630025" y="6300957"/>
            <a:ext cx="19686588" cy="9429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9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0" b="1" dirty="0" smtClean="0">
                <a:solidFill>
                  <a:schemeClr val="bg1"/>
                </a:solidFill>
              </a:rPr>
              <a:t>RESULTS</a:t>
            </a:r>
            <a:endParaRPr lang="en-US" sz="525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0050" y="7631282"/>
            <a:ext cx="10804525" cy="7772400"/>
          </a:xfrm>
          <a:prstGeom prst="rect">
            <a:avLst/>
          </a:prstGeom>
          <a:solidFill>
            <a:srgbClr val="FFFFFF"/>
          </a:solidFill>
          <a:ln>
            <a:solidFill>
              <a:srgbClr val="24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indent="-4572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Treatment planning for locally advanced lung cancer is complex 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due to large PTVs and their close proximity to multiple organs at risk.  Given the difficult tradeoff decisions encountered, it can be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challenging to judge plan quality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.  </a:t>
            </a:r>
          </a:p>
          <a:p>
            <a:pPr marL="457200" indent="-4572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A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statewide consortium 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of academic and community practices, the Michigan Radiation Oncology Quality Consortium (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MROQC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), collaborated to develop and validate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a multi-institutional knowledge based planning (KBP) model of high quality lung plans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 for use as a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quality assurance and improvement tool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. </a:t>
            </a:r>
            <a:endParaRPr lang="en-US" alt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732538" y="7631281"/>
            <a:ext cx="10925175" cy="14638337"/>
          </a:xfrm>
          <a:prstGeom prst="rect">
            <a:avLst/>
          </a:prstGeom>
          <a:solidFill>
            <a:srgbClr val="DDEFFF"/>
          </a:solidFill>
          <a:ln>
            <a:solidFill>
              <a:srgbClr val="24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0" indent="-5715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A </a:t>
            </a:r>
            <a:r>
              <a:rPr lang="en-US" altLang="en-US" sz="4400" b="1" dirty="0" smtClean="0">
                <a:ln w="0"/>
                <a:solidFill>
                  <a:schemeClr val="tx1"/>
                </a:solidFill>
              </a:rPr>
              <a:t>multi-institutional locally advanced lung cancer knowledge based planning (KBP) model was created </a:t>
            </a: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from plans collected by the Michigan Radiation Oncology Quality Consortium (MROQC), a statewide collaborative of community and academic practices.  </a:t>
            </a:r>
          </a:p>
          <a:p>
            <a:pPr marL="571500" indent="-5715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The </a:t>
            </a:r>
            <a:r>
              <a:rPr lang="en-US" altLang="en-US" sz="4400" b="1" dirty="0" smtClean="0">
                <a:ln w="0"/>
                <a:solidFill>
                  <a:schemeClr val="tx1"/>
                </a:solidFill>
              </a:rPr>
              <a:t>model was validated </a:t>
            </a: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and confirmed to predict high quality plans as scored by a multidisciplinary team.  </a:t>
            </a:r>
          </a:p>
          <a:p>
            <a:pPr marL="571500" indent="-5715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When using the </a:t>
            </a:r>
            <a:r>
              <a:rPr lang="en-US" altLang="en-US" sz="4400" b="1" dirty="0" smtClean="0">
                <a:ln w="0"/>
                <a:solidFill>
                  <a:schemeClr val="tx1"/>
                </a:solidFill>
              </a:rPr>
              <a:t>model for QA </a:t>
            </a: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in randomly selected clinical plans, 78% </a:t>
            </a: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(25/32</a:t>
            </a: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) and 41% (13/32) of cases were identified as having </a:t>
            </a:r>
            <a:r>
              <a:rPr lang="en-US" altLang="en-US" sz="4400" b="1" dirty="0" smtClean="0">
                <a:ln w="0"/>
                <a:solidFill>
                  <a:schemeClr val="tx1"/>
                </a:solidFill>
              </a:rPr>
              <a:t>potential improvement in PTV coverage and ≥ 5 </a:t>
            </a:r>
            <a:r>
              <a:rPr lang="en-US" altLang="en-US" sz="4400" b="1" dirty="0" err="1" smtClean="0">
                <a:ln w="0"/>
                <a:solidFill>
                  <a:schemeClr val="tx1"/>
                </a:solidFill>
              </a:rPr>
              <a:t>dosimetric</a:t>
            </a:r>
            <a:r>
              <a:rPr lang="en-US" altLang="en-US" sz="4400" b="1" dirty="0" smtClean="0">
                <a:ln w="0"/>
                <a:solidFill>
                  <a:schemeClr val="tx1"/>
                </a:solidFill>
              </a:rPr>
              <a:t> OAR goals</a:t>
            </a: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, respectively.  </a:t>
            </a:r>
          </a:p>
          <a:p>
            <a:pPr marL="571500" indent="-5715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Work is ongoing to develop </a:t>
            </a:r>
            <a:r>
              <a:rPr lang="en-US" altLang="en-US" sz="4400" b="1" dirty="0" smtClean="0">
                <a:ln w="0"/>
                <a:solidFill>
                  <a:schemeClr val="tx1"/>
                </a:solidFill>
              </a:rPr>
              <a:t>a vendor-neutral web-based interface to provide prospective patient-specific feedback</a:t>
            </a:r>
            <a:r>
              <a:rPr lang="en-US" altLang="en-US" sz="4400" dirty="0" smtClean="0">
                <a:ln w="0"/>
                <a:solidFill>
                  <a:schemeClr val="tx1"/>
                </a:solidFill>
              </a:rPr>
              <a:t> on plan quality to consortium institutions.</a:t>
            </a:r>
            <a:endParaRPr lang="en-US" altLang="en-US" sz="4400" dirty="0">
              <a:ln w="0"/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0050" y="17095955"/>
            <a:ext cx="10804525" cy="13003213"/>
          </a:xfrm>
          <a:prstGeom prst="rect">
            <a:avLst/>
          </a:prstGeom>
          <a:solidFill>
            <a:srgbClr val="FFFFFF"/>
          </a:solidFill>
          <a:ln>
            <a:solidFill>
              <a:srgbClr val="24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300" dirty="0">
              <a:ln w="0"/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30025" y="7631281"/>
            <a:ext cx="19686588" cy="8160543"/>
          </a:xfrm>
          <a:prstGeom prst="rect">
            <a:avLst/>
          </a:prstGeom>
          <a:solidFill>
            <a:srgbClr val="FFFFFF"/>
          </a:solidFill>
          <a:ln>
            <a:solidFill>
              <a:srgbClr val="24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71500" indent="-571500" defTabSz="4319991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A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multi-institutional locally advanced lung cancer radiotherapy KBP model was created 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using 43 team-scored cases and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validated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 using 10 independent team-scored high quality cases.</a:t>
            </a:r>
          </a:p>
          <a:p>
            <a:pPr marL="571500" indent="-571500" defTabSz="4319991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In the 10 validation cases, there were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no significant differences 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in any of the target or OAR metrics in the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high quality manual clinical plans vs. automated KBP plans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, demonstrating that the model was able to predict and confirm HQC plans.  </a:t>
            </a:r>
          </a:p>
          <a:p>
            <a:pPr marL="571500" indent="-571500" defTabSz="4319991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In 32 randomly selected clinical plans, the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KBP model identified potential improvements in PTV coverage (2.3 +/- 3.0 </a:t>
            </a:r>
            <a:r>
              <a:rPr lang="en-US" altLang="en-US" sz="4000" b="1" dirty="0" err="1" smtClean="0">
                <a:ln w="0"/>
                <a:solidFill>
                  <a:schemeClr val="tx1"/>
                </a:solidFill>
              </a:rPr>
              <a:t>Gy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 average improvement in D95%) 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in 78% of cases.  </a:t>
            </a:r>
          </a:p>
          <a:p>
            <a:pPr marL="571500" indent="-571500" defTabSz="4319991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In 41% of cases, the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KBP model identified improvement for ≥ 5 OAR metrics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.  </a:t>
            </a:r>
          </a:p>
          <a:p>
            <a:pPr marL="571500" indent="-571500" defTabSz="4319991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For example,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the average estimated KBP reduction in heart mean dose was 1.9 +/- 1.6 </a:t>
            </a:r>
            <a:r>
              <a:rPr lang="en-US" altLang="en-US" sz="4000" b="1" dirty="0" err="1" smtClean="0">
                <a:ln w="0"/>
                <a:solidFill>
                  <a:schemeClr val="tx1"/>
                </a:solidFill>
              </a:rPr>
              <a:t>Gy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. </a:t>
            </a:r>
          </a:p>
          <a:p>
            <a:pPr marL="571500" indent="-571500" defTabSz="4319991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In 25% of cases, KBP identified simultaneous improvement in PTV coverage and ≥ 5 OAR metrics, with </a:t>
            </a:r>
            <a:r>
              <a:rPr lang="en-US" altLang="en-US" sz="4000" b="1" dirty="0" smtClean="0">
                <a:ln w="0"/>
                <a:solidFill>
                  <a:schemeClr val="tx1"/>
                </a:solidFill>
              </a:rPr>
              <a:t>3DCRT cases more likely see an improvement vs. intensity modulated cases</a:t>
            </a:r>
            <a:r>
              <a:rPr lang="en-US" altLang="en-US" sz="4000" dirty="0" smtClean="0">
                <a:ln w="0"/>
                <a:solidFill>
                  <a:schemeClr val="tx1"/>
                </a:solidFill>
              </a:rPr>
              <a:t>.</a:t>
            </a:r>
          </a:p>
          <a:p>
            <a:pPr marL="571500" indent="-571500" defTabSz="4319991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400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751588" y="24006345"/>
            <a:ext cx="10906125" cy="6092824"/>
          </a:xfrm>
          <a:prstGeom prst="rect">
            <a:avLst/>
          </a:prstGeom>
          <a:solidFill>
            <a:srgbClr val="FFFFFF"/>
          </a:solidFill>
          <a:ln>
            <a:solidFill>
              <a:srgbClr val="24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571500" indent="-5715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300" dirty="0" smtClean="0">
                <a:ln w="0"/>
                <a:solidFill>
                  <a:schemeClr val="tx1"/>
                </a:solidFill>
              </a:rPr>
              <a:t>The authors would like to thank the members of the Michigan Radiation Oncology Quality Consortium (MROQC) who have supported this work through their participation in the collaborative quality initiative.</a:t>
            </a:r>
          </a:p>
          <a:p>
            <a:pPr marL="571500" indent="-5715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300" dirty="0" smtClean="0">
                <a:ln w="0"/>
                <a:solidFill>
                  <a:schemeClr val="tx1"/>
                </a:solidFill>
              </a:rPr>
              <a:t>MROQC is supported by Blue Cross Blue Shield of Michigan and the Blue Care Network as part of the BCBSM Value Partnerships program.</a:t>
            </a:r>
          </a:p>
          <a:p>
            <a:pPr marL="571500" indent="-571500" defTabSz="4319991" eaLnBrk="1" fontAlgn="auto" hangingPunct="1">
              <a:spcBef>
                <a:spcPts val="249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500" i="1" dirty="0" smtClean="0">
                <a:ln w="0"/>
                <a:solidFill>
                  <a:schemeClr val="tx1"/>
                </a:solidFill>
              </a:rPr>
              <a:t>M. </a:t>
            </a:r>
            <a:r>
              <a:rPr lang="en-US" altLang="en-US" sz="3500" i="1" dirty="0" err="1" smtClean="0">
                <a:ln w="0"/>
                <a:solidFill>
                  <a:schemeClr val="tx1"/>
                </a:solidFill>
              </a:rPr>
              <a:t>Matuszak</a:t>
            </a:r>
            <a:r>
              <a:rPr lang="en-US" altLang="en-US" sz="3500" i="1" dirty="0" smtClean="0">
                <a:ln w="0"/>
                <a:solidFill>
                  <a:schemeClr val="tx1"/>
                </a:solidFill>
              </a:rPr>
              <a:t> has received grant funding in the area of KBP from Varian Medical Systems in the last 12 months</a:t>
            </a:r>
            <a:endParaRPr lang="en-US" altLang="en-US" sz="3500" i="1" dirty="0">
              <a:ln w="0"/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1630025" y="31225332"/>
            <a:ext cx="18937288" cy="73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defTabSz="4319991" eaLnBrk="1" fontAlgn="auto" hangingPunct="1">
              <a:spcBef>
                <a:spcPts val="2494"/>
              </a:spcBef>
              <a:spcAft>
                <a:spcPts val="0"/>
              </a:spcAft>
              <a:defRPr/>
            </a:pPr>
            <a:r>
              <a:rPr lang="en-US" altLang="en-US" sz="3600" dirty="0" smtClean="0">
                <a:ln w="0"/>
                <a:solidFill>
                  <a:srgbClr val="004A8D"/>
                </a:solidFill>
              </a:rPr>
              <a:t>Please email Martha M. </a:t>
            </a:r>
            <a:r>
              <a:rPr lang="en-US" altLang="en-US" sz="3600" dirty="0" err="1" smtClean="0">
                <a:ln w="0"/>
                <a:solidFill>
                  <a:srgbClr val="004A8D"/>
                </a:solidFill>
              </a:rPr>
              <a:t>Matuszak</a:t>
            </a:r>
            <a:r>
              <a:rPr lang="en-US" altLang="en-US" sz="3600" dirty="0" smtClean="0">
                <a:ln w="0"/>
                <a:solidFill>
                  <a:srgbClr val="004A8D"/>
                </a:solidFill>
              </a:rPr>
              <a:t> (</a:t>
            </a:r>
            <a:r>
              <a:rPr lang="en-US" altLang="en-US" sz="3600" dirty="0" smtClean="0">
                <a:ln w="0"/>
                <a:solidFill>
                  <a:srgbClr val="004A8D"/>
                </a:solidFill>
                <a:hlinkClick r:id="rId3"/>
              </a:rPr>
              <a:t>marthamm@med.umich.edu</a:t>
            </a:r>
            <a:r>
              <a:rPr lang="en-US" altLang="en-US" sz="3600" dirty="0" smtClean="0">
                <a:ln w="0"/>
                <a:solidFill>
                  <a:srgbClr val="004A8D"/>
                </a:solidFill>
              </a:rPr>
              <a:t>) for questions or visit mroqc.org </a:t>
            </a:r>
            <a:endParaRPr lang="en-US" altLang="en-US" sz="3600" dirty="0">
              <a:ln w="0"/>
              <a:solidFill>
                <a:srgbClr val="004A8D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1732538" y="6300957"/>
            <a:ext cx="10925175" cy="9667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9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0" b="1" dirty="0" smtClean="0">
                <a:solidFill>
                  <a:schemeClr val="bg1"/>
                </a:solidFill>
              </a:rPr>
              <a:t>QUICK SUMMARY </a:t>
            </a:r>
            <a:r>
              <a:rPr lang="en-US" sz="5250" b="1" dirty="0" smtClean="0">
                <a:solidFill>
                  <a:schemeClr val="bg1"/>
                </a:solidFill>
              </a:rPr>
              <a:t>/ </a:t>
            </a:r>
            <a:r>
              <a:rPr lang="en-US" sz="5250" b="1" dirty="0" smtClean="0">
                <a:solidFill>
                  <a:schemeClr val="bg1"/>
                </a:solidFill>
              </a:rPr>
              <a:t>CONCLUSION</a:t>
            </a:r>
            <a:endParaRPr lang="en-US" sz="525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00050" y="15791825"/>
            <a:ext cx="10814050" cy="9159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9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0" b="1" dirty="0" smtClean="0">
                <a:solidFill>
                  <a:schemeClr val="bg1"/>
                </a:solidFill>
              </a:rPr>
              <a:t>MATERIALS &amp; METHODS</a:t>
            </a:r>
            <a:endParaRPr lang="en-US" sz="5250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1761113" y="22679194"/>
            <a:ext cx="10896600" cy="9175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9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0" b="1" dirty="0" smtClean="0">
                <a:solidFill>
                  <a:schemeClr val="bg1"/>
                </a:solidFill>
              </a:rPr>
              <a:t>ACKNOWLEDGEMENTS</a:t>
            </a:r>
            <a:endParaRPr lang="en-US" sz="5250" b="1" dirty="0">
              <a:solidFill>
                <a:schemeClr val="bg1"/>
              </a:solidFill>
            </a:endParaRPr>
          </a:p>
        </p:txBody>
      </p:sp>
      <p:sp>
        <p:nvSpPr>
          <p:cNvPr id="2096" name="TextBox 18"/>
          <p:cNvSpPr txBox="1">
            <a:spLocks noChangeArrowheads="1"/>
          </p:cNvSpPr>
          <p:nvPr/>
        </p:nvSpPr>
        <p:spPr bwMode="auto">
          <a:xfrm>
            <a:off x="7385539" y="31225332"/>
            <a:ext cx="4211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rgbClr val="004A8D"/>
                </a:solidFill>
              </a:rPr>
              <a:t>Contact information:</a:t>
            </a:r>
            <a:endParaRPr lang="en-US" altLang="en-US" sz="3600" dirty="0">
              <a:solidFill>
                <a:srgbClr val="004A8D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214" y="168169"/>
            <a:ext cx="5723212" cy="57232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185" y="17586547"/>
            <a:ext cx="1860782" cy="1084988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732479" y="17421823"/>
            <a:ext cx="10031952" cy="2084879"/>
          </a:xfrm>
          <a:prstGeom prst="roundRect">
            <a:avLst/>
          </a:prstGeom>
          <a:noFill/>
          <a:ln w="38100" cap="flat" cmpd="sng" algn="ctr">
            <a:solidFill>
              <a:srgbClr val="025CAE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32479" y="20457076"/>
            <a:ext cx="10031952" cy="2428837"/>
          </a:xfrm>
          <a:prstGeom prst="roundRect">
            <a:avLst/>
          </a:prstGeom>
          <a:noFill/>
          <a:ln w="38100" cap="flat" cmpd="sng" algn="ctr">
            <a:solidFill>
              <a:srgbClr val="025C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99921" y="23837742"/>
            <a:ext cx="10067861" cy="2562562"/>
          </a:xfrm>
          <a:prstGeom prst="roundRect">
            <a:avLst/>
          </a:prstGeom>
          <a:noFill/>
          <a:ln w="38100" cap="flat" cmpd="sng" algn="ctr">
            <a:solidFill>
              <a:srgbClr val="025C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4263858" y="21001193"/>
            <a:ext cx="857280" cy="62704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28" y="17598942"/>
            <a:ext cx="2309708" cy="12548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033" y="18129041"/>
            <a:ext cx="1684382" cy="133494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959" y="24442202"/>
            <a:ext cx="2768887" cy="16964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1683" y="24314484"/>
            <a:ext cx="2824361" cy="178901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020905" y="17612676"/>
            <a:ext cx="4532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cs typeface="Arial" pitchFamily="34" charset="0"/>
              </a:rPr>
              <a:t>56 plans from 9 institutions w/ different planning systems and techniques collected for KBP database</a:t>
            </a:r>
            <a:endParaRPr lang="en-US" sz="2800" b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85539" y="20629676"/>
            <a:ext cx="3155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cs typeface="Arial" pitchFamily="34" charset="0"/>
              </a:rPr>
              <a:t>Multi-disciplinary case scoring to select high quality clinical plans (HQC) for KBP model</a:t>
            </a:r>
            <a:endParaRPr lang="en-US" sz="2800" b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790" y="20494785"/>
            <a:ext cx="6810037" cy="248549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710487" y="24164504"/>
            <a:ext cx="2866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cs typeface="Arial" pitchFamily="34" charset="0"/>
              </a:rPr>
              <a:t>Model training with 43 cases and validation with 10 independent cases</a:t>
            </a:r>
            <a:endParaRPr lang="en-US" sz="2800" b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34255" y="27328102"/>
            <a:ext cx="10033528" cy="2392137"/>
          </a:xfrm>
          <a:prstGeom prst="roundRect">
            <a:avLst/>
          </a:prstGeom>
          <a:noFill/>
          <a:ln w="38100" cap="flat" cmpd="sng" algn="ctr">
            <a:solidFill>
              <a:srgbClr val="025C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 rot="5400000">
            <a:off x="5462290" y="26467597"/>
            <a:ext cx="811262" cy="851427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94062" y="27428205"/>
            <a:ext cx="4174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cs typeface="Arial" pitchFamily="34" charset="0"/>
              </a:rPr>
              <a:t>32 randomly selected patients from 7 institutions planned with KBP for quality assurance/ improvement test</a:t>
            </a:r>
            <a:endParaRPr lang="en-US" sz="2800" b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5762" y="27450906"/>
            <a:ext cx="5088300" cy="2161447"/>
          </a:xfrm>
          <a:prstGeom prst="rect">
            <a:avLst/>
          </a:prstGeom>
        </p:spPr>
      </p:pic>
      <p:sp>
        <p:nvSpPr>
          <p:cNvPr id="56" name="Right Arrow 55"/>
          <p:cNvSpPr/>
          <p:nvPr/>
        </p:nvSpPr>
        <p:spPr>
          <a:xfrm>
            <a:off x="3522529" y="24236032"/>
            <a:ext cx="1624366" cy="223580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KBP Model</a:t>
            </a: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0060" y="18005202"/>
            <a:ext cx="1588094" cy="1429286"/>
          </a:xfrm>
          <a:prstGeom prst="rect">
            <a:avLst/>
          </a:prstGeom>
        </p:spPr>
      </p:pic>
      <p:sp>
        <p:nvSpPr>
          <p:cNvPr id="69" name="Right Arrow 68"/>
          <p:cNvSpPr/>
          <p:nvPr/>
        </p:nvSpPr>
        <p:spPr>
          <a:xfrm rot="5400000">
            <a:off x="5462290" y="22997909"/>
            <a:ext cx="811262" cy="851427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0" name="Right Arrow 69"/>
          <p:cNvSpPr/>
          <p:nvPr/>
        </p:nvSpPr>
        <p:spPr>
          <a:xfrm rot="5400000">
            <a:off x="5462290" y="19587287"/>
            <a:ext cx="811262" cy="851427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04174" y="16978837"/>
            <a:ext cx="19215063" cy="5687464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11630025" y="23303303"/>
            <a:ext cx="19627773" cy="6795865"/>
          </a:xfrm>
          <a:prstGeom prst="rect">
            <a:avLst/>
          </a:prstGeom>
          <a:solidFill>
            <a:srgbClr val="FFFFFF"/>
          </a:solidFill>
          <a:ln>
            <a:solidFill>
              <a:srgbClr val="24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defTabSz="4319991" eaLnBrk="1" fontAlgn="auto" hangingPunct="1">
              <a:spcBef>
                <a:spcPts val="2494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ln w="0"/>
                <a:solidFill>
                  <a:schemeClr val="tx1"/>
                </a:solidFill>
              </a:rPr>
              <a:t>Figure 2. Example of a potential future use of the KBP quality improvement where the model was adjusted to reduce dose to the heart, demonstrating minimal effects on other goals.</a:t>
            </a:r>
            <a:endParaRPr lang="en-US" altLang="en-US" sz="32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118" name="Content Placeholder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55864" y="24789424"/>
            <a:ext cx="10437614" cy="5077356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12255864" y="24478028"/>
            <a:ext cx="524945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Standard KBP Model</a:t>
            </a:r>
            <a:endParaRPr lang="en-US" sz="2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17505315" y="24478028"/>
            <a:ext cx="5188163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KBP+Reduced</a:t>
            </a:r>
            <a:r>
              <a:rPr lang="en-US" sz="2800" b="1" dirty="0" smtClean="0"/>
              <a:t> Heart Dose</a:t>
            </a:r>
            <a:endParaRPr lang="en-US" sz="2800" b="1" dirty="0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29464" y="24513147"/>
            <a:ext cx="7612207" cy="5312599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23425339" y="28357164"/>
            <a:ext cx="3283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Mean Heart Dose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22.4-&gt;17.8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9779585" y="24949860"/>
            <a:ext cx="110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</a:rPr>
              <a:t>PTV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7969879" y="26783250"/>
            <a:ext cx="182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FFFF"/>
                </a:solidFill>
              </a:rPr>
              <a:t>Esophagus</a:t>
            </a:r>
            <a:endParaRPr lang="en-US" sz="2800" dirty="0">
              <a:solidFill>
                <a:srgbClr val="00FFFF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5774461" y="28976491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</a:rPr>
              <a:t>SpinalCanal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264612" y="27651673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Heart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3504174" y="2772271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Lungs-GTV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4757039" y="25211470"/>
            <a:ext cx="4283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Original KBP: Triangles</a:t>
            </a:r>
          </a:p>
          <a:p>
            <a:r>
              <a:rPr lang="en-US" sz="2400" b="1" i="1" dirty="0" err="1" smtClean="0">
                <a:solidFill>
                  <a:schemeClr val="bg1"/>
                </a:solidFill>
              </a:rPr>
              <a:t>KBP+Heart</a:t>
            </a:r>
            <a:r>
              <a:rPr lang="en-US" sz="2400" b="1" i="1" dirty="0" smtClean="0">
                <a:solidFill>
                  <a:schemeClr val="bg1"/>
                </a:solidFill>
              </a:rPr>
              <a:t> Sparing: Squares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27933887" y="29009108"/>
            <a:ext cx="528621" cy="228993"/>
          </a:xfrm>
          <a:prstGeom prst="rightArrow">
            <a:avLst/>
          </a:prstGeom>
          <a:solidFill>
            <a:srgbClr val="04F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7438886">
            <a:off x="25949774" y="27725966"/>
            <a:ext cx="528621" cy="2289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49" grpId="0" animBg="1"/>
      <p:bldP spid="64" grpId="0" animBg="1"/>
      <p:bldP spid="65" grpId="0" animBg="1"/>
      <p:bldP spid="56" grpId="0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642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Matuszak, Martha</cp:lastModifiedBy>
  <cp:revision>99</cp:revision>
  <dcterms:created xsi:type="dcterms:W3CDTF">2015-06-29T16:44:08Z</dcterms:created>
  <dcterms:modified xsi:type="dcterms:W3CDTF">2018-09-20T15:21:23Z</dcterms:modified>
</cp:coreProperties>
</file>